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34"/>
  </p:notesMasterIdLst>
  <p:handoutMasterIdLst>
    <p:handoutMasterId r:id="rId35"/>
  </p:handoutMasterIdLst>
  <p:sldIdLst>
    <p:sldId id="1202" r:id="rId5"/>
    <p:sldId id="1203" r:id="rId6"/>
    <p:sldId id="1204" r:id="rId7"/>
    <p:sldId id="1207" r:id="rId8"/>
    <p:sldId id="486" r:id="rId9"/>
    <p:sldId id="456" r:id="rId10"/>
    <p:sldId id="581" r:id="rId11"/>
    <p:sldId id="1209" r:id="rId12"/>
    <p:sldId id="1213" r:id="rId13"/>
    <p:sldId id="1205" r:id="rId14"/>
    <p:sldId id="1211" r:id="rId15"/>
    <p:sldId id="1210" r:id="rId16"/>
    <p:sldId id="1212" r:id="rId17"/>
    <p:sldId id="1214" r:id="rId18"/>
    <p:sldId id="1215" r:id="rId19"/>
    <p:sldId id="1223" r:id="rId20"/>
    <p:sldId id="1224" r:id="rId21"/>
    <p:sldId id="1216" r:id="rId22"/>
    <p:sldId id="1225" r:id="rId23"/>
    <p:sldId id="1193" r:id="rId24"/>
    <p:sldId id="1219" r:id="rId25"/>
    <p:sldId id="1217" r:id="rId26"/>
    <p:sldId id="1218" r:id="rId27"/>
    <p:sldId id="1220" r:id="rId28"/>
    <p:sldId id="1192" r:id="rId29"/>
    <p:sldId id="1222" r:id="rId30"/>
    <p:sldId id="1194" r:id="rId31"/>
    <p:sldId id="1165" r:id="rId32"/>
    <p:sldId id="1060" r:id="rId33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1202"/>
            <p14:sldId id="1203"/>
            <p14:sldId id="1204"/>
            <p14:sldId id="1207"/>
            <p14:sldId id="486"/>
            <p14:sldId id="456"/>
            <p14:sldId id="581"/>
            <p14:sldId id="1209"/>
            <p14:sldId id="1213"/>
            <p14:sldId id="1205"/>
            <p14:sldId id="1211"/>
            <p14:sldId id="1210"/>
            <p14:sldId id="1212"/>
            <p14:sldId id="1214"/>
            <p14:sldId id="1215"/>
            <p14:sldId id="1223"/>
            <p14:sldId id="1224"/>
            <p14:sldId id="1216"/>
            <p14:sldId id="1225"/>
            <p14:sldId id="1193"/>
            <p14:sldId id="1219"/>
            <p14:sldId id="1217"/>
            <p14:sldId id="1218"/>
            <p14:sldId id="1220"/>
            <p14:sldId id="1192"/>
            <p14:sldId id="1222"/>
            <p14:sldId id="119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54047" autoAdjust="0"/>
  </p:normalViewPr>
  <p:slideViewPr>
    <p:cSldViewPr snapToGrid="0" snapToObjects="1">
      <p:cViewPr varScale="1">
        <p:scale>
          <a:sx n="113" d="100"/>
          <a:sy n="113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1/30/2024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1/30/2024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742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888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93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2132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732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9024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30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3608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4078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05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86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C714D-7875-4D6D-BB0B-357814E143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232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128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094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955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993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3394472"/>
          </a:xfrm>
        </p:spPr>
        <p:txBody>
          <a:bodyPr/>
          <a:lstStyle>
            <a:lvl1pPr marL="192881" marR="0" indent="-192881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Times New Roman" charset="0"/>
                <a:ea typeface="Times New Roman" charset="0"/>
                <a:cs typeface="Times New Roman" charset="0"/>
              </a:defRPr>
            </a:lvl1pPr>
            <a:lvl2pPr marL="417910" marR="0" indent="-160735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Times New Roman" charset="0"/>
                <a:ea typeface="Times New Roman" charset="0"/>
                <a:cs typeface="Times New Roman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6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  <p:extLst>
      <p:ext uri="{BB962C8B-B14F-4D97-AF65-F5344CB8AC3E}">
        <p14:creationId xmlns:p14="http://schemas.microsoft.com/office/powerpoint/2010/main" val="379232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0" y="400051"/>
            <a:ext cx="8991600" cy="528704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400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76200" y="1049657"/>
            <a:ext cx="8991600" cy="3513294"/>
          </a:xfrm>
        </p:spPr>
        <p:txBody>
          <a:bodyPr/>
          <a:lstStyle>
            <a:lvl1pPr>
              <a:defRPr sz="1650"/>
            </a:lvl1pPr>
            <a:lvl2pPr>
              <a:defRPr sz="1650"/>
            </a:lvl2pPr>
            <a:lvl3pPr>
              <a:defRPr sz="1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3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  <p:sldLayoutId id="2147483811" r:id="rId10"/>
    <p:sldLayoutId id="2147483812" r:id="rId11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Ashu.Sharma@watchguard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3200" dirty="0"/>
              <a:t>Use of </a:t>
            </a:r>
            <a:r>
              <a:rPr lang="en-US" altLang="en-US" sz="3200" dirty="0" err="1"/>
              <a:t>Ml</a:t>
            </a:r>
            <a:r>
              <a:rPr lang="en-US" altLang="en-US" sz="3200" dirty="0"/>
              <a:t>; Malware Classification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4082" y="4630432"/>
            <a:ext cx="2359959" cy="562686"/>
          </a:xfrm>
        </p:spPr>
        <p:txBody>
          <a:bodyPr>
            <a:normAutofit/>
          </a:bodyPr>
          <a:lstStyle/>
          <a:p>
            <a:r>
              <a:rPr lang="en-IN" i="0" dirty="0">
                <a:effectLst/>
                <a:latin typeface="-apple-system"/>
              </a:rPr>
              <a:t>Manoj </a:t>
            </a:r>
            <a:r>
              <a:rPr lang="en-IN" i="0" dirty="0" err="1">
                <a:effectLst/>
                <a:latin typeface="-apple-system"/>
              </a:rPr>
              <a:t>Kshirsagar</a:t>
            </a:r>
            <a:endParaRPr lang="en-IN" i="0" dirty="0">
              <a:effectLst/>
              <a:latin typeface="-apple-system"/>
            </a:endParaRP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5536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A700-596E-94B6-5B05-63C6C99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92F1-BDD6-608C-AD86-9E6E1509E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pic>
        <p:nvPicPr>
          <p:cNvPr id="2050" name="Picture 2" descr="Machine Learning: What It is, Tutorial, Definition, Types - Javatpoint">
            <a:extLst>
              <a:ext uri="{FF2B5EF4-FFF2-40B4-BE49-F238E27FC236}">
                <a16:creationId xmlns:a16="http://schemas.microsoft.com/office/drawing/2014/main" id="{7A992C8C-B8D6-61EA-30B0-4B2ADD31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402"/>
            <a:ext cx="6934200" cy="42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E6D-0DFC-D798-E904-EB0FED674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" y="2218211"/>
            <a:ext cx="7081305" cy="974309"/>
          </a:xfrm>
        </p:spPr>
        <p:txBody>
          <a:bodyPr/>
          <a:lstStyle/>
          <a:p>
            <a:r>
              <a:rPr lang="en-US" dirty="0" err="1"/>
              <a:t>MalwareFamily</a:t>
            </a:r>
            <a:r>
              <a:rPr lang="en-US" dirty="0"/>
              <a:t> Identification</a:t>
            </a:r>
            <a:br>
              <a:rPr lang="en-US" dirty="0"/>
            </a:br>
            <a:r>
              <a:rPr lang="en-US" dirty="0"/>
              <a:t>Via Machine Learning</a:t>
            </a:r>
          </a:p>
        </p:txBody>
      </p:sp>
      <p:pic>
        <p:nvPicPr>
          <p:cNvPr id="3" name="Content Placeholder 5" descr="A robot sitting at a table reading a newspaper&#10;&#10;Description automatically generated">
            <a:extLst>
              <a:ext uri="{FF2B5EF4-FFF2-40B4-BE49-F238E27FC236}">
                <a16:creationId xmlns:a16="http://schemas.microsoft.com/office/drawing/2014/main" id="{8757DD27-795C-40DD-B375-5BCCAACA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17" y="1204543"/>
            <a:ext cx="2376488" cy="31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8640-57BB-8BDD-A3E1-08302351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Malware family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312A-A882-4AA2-BB91-D116B37F8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EC7E4E-981F-1EEF-1159-E80160B89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1484035"/>
            <a:ext cx="5679553" cy="31105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Why Machine Learning Needs Semantics Not Just Statistics">
            <a:extLst>
              <a:ext uri="{FF2B5EF4-FFF2-40B4-BE49-F238E27FC236}">
                <a16:creationId xmlns:a16="http://schemas.microsoft.com/office/drawing/2014/main" id="{B7C27345-796E-FE46-C871-763C5298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87" y="-86915"/>
            <a:ext cx="3162413" cy="523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AC90-C9CE-F26A-AEEE-98F15807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 for</a:t>
            </a:r>
            <a:br>
              <a:rPr lang="en-US" dirty="0"/>
            </a:br>
            <a:r>
              <a:rPr lang="en-US" dirty="0"/>
              <a:t>Classification of Malware families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C4E25-84CB-2391-4AAF-721969EBA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E05AD2E9-49EB-995C-5EC8-B97568551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878020"/>
            <a:ext cx="6913359" cy="40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E781-3D5C-366F-59E9-02318F89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461E-8393-315B-B885-272E68420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: </a:t>
            </a:r>
            <a:r>
              <a:rPr lang="en-US" sz="2000" i="1" dirty="0">
                <a:solidFill>
                  <a:srgbClr val="202124"/>
                </a:solidFill>
                <a:effectLst/>
                <a:latin typeface="Inter"/>
              </a:rPr>
              <a:t>Microsoft Malware Classification Challenge (BIG 2015)</a:t>
            </a:r>
          </a:p>
          <a:p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5A0CD-F2A1-70D2-DA80-54BC4DBE0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97884E-FE1D-2FB0-D4E2-734DB5327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594762"/>
              </p:ext>
            </p:extLst>
          </p:nvPr>
        </p:nvGraphicFramePr>
        <p:xfrm>
          <a:off x="546565" y="1579062"/>
          <a:ext cx="6000751" cy="2636520"/>
        </p:xfrm>
        <a:graphic>
          <a:graphicData uri="http://schemas.openxmlformats.org/drawingml/2006/table">
            <a:tbl>
              <a:tblPr/>
              <a:tblGrid>
                <a:gridCol w="1699033">
                  <a:extLst>
                    <a:ext uri="{9D8B030D-6E8A-4147-A177-3AD203B41FA5}">
                      <a16:colId xmlns:a16="http://schemas.microsoft.com/office/drawing/2014/main" val="929152693"/>
                    </a:ext>
                  </a:extLst>
                </a:gridCol>
                <a:gridCol w="1601380">
                  <a:extLst>
                    <a:ext uri="{9D8B030D-6E8A-4147-A177-3AD203B41FA5}">
                      <a16:colId xmlns:a16="http://schemas.microsoft.com/office/drawing/2014/main" val="2776833112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2903615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Malware family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Malware 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No. of samples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23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Ramnit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5829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lolipop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Adware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8962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Kelihos_ver3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6253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Vundo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Trojan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1056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9567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TrojanDownloader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604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Kelihos_ver1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79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Obfuscator.ACY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kind of obfuscated malware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8581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Gatak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3597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C4E64E1-CBEE-D370-07AC-CA4385AC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516" y="4349751"/>
            <a:ext cx="4784967" cy="3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6CFD-E14C-C3DB-0927-6C8C29CE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41058-8E64-D44A-FDCE-B62084973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344647-1ED2-97A0-26FC-B5E669CFA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21" y="711995"/>
            <a:ext cx="4953691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3B6E6-2EEC-3F5B-A98A-AD7761E9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2100021"/>
            <a:ext cx="5679554" cy="2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607B-5940-A54F-7D8A-A7FFF425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Analysis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B09EC-4B33-64FE-3029-83990302EF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B0F9E-E66C-1425-1D2F-A407FB084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494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90AB0071-E861-977E-A9F5-D2FBBF1F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200" y="1773337"/>
            <a:ext cx="4132319" cy="3099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3A1AE-0DD8-64E0-4748-755D0BB8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br>
              <a:rPr lang="en-US" dirty="0"/>
            </a:br>
            <a:r>
              <a:rPr lang="en-US" dirty="0"/>
              <a:t>Analysis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9504-AB67-3E3B-3737-B01D783FF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24" name="Picture 23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0D84FCB6-8677-6690-0545-988405A8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07" y="-117469"/>
            <a:ext cx="2436340" cy="1827256"/>
          </a:xfrm>
          <a:prstGeom prst="rect">
            <a:avLst/>
          </a:prstGeom>
        </p:spPr>
      </p:pic>
      <p:pic>
        <p:nvPicPr>
          <p:cNvPr id="26" name="Picture 25" descr="A graph with blue squares&#10;&#10;Description automatically generated">
            <a:extLst>
              <a:ext uri="{FF2B5EF4-FFF2-40B4-BE49-F238E27FC236}">
                <a16:creationId xmlns:a16="http://schemas.microsoft.com/office/drawing/2014/main" id="{29F0CDF9-F8E9-F702-4448-A23CFF47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253" y="-114076"/>
            <a:ext cx="2436340" cy="1827254"/>
          </a:xfrm>
          <a:prstGeom prst="rect">
            <a:avLst/>
          </a:prstGeom>
        </p:spPr>
      </p:pic>
      <p:pic>
        <p:nvPicPr>
          <p:cNvPr id="28" name="Picture 27" descr="A graph with blue squares&#10;&#10;Description automatically generated">
            <a:extLst>
              <a:ext uri="{FF2B5EF4-FFF2-40B4-BE49-F238E27FC236}">
                <a16:creationId xmlns:a16="http://schemas.microsoft.com/office/drawing/2014/main" id="{AD02957B-BC81-6BBA-9F54-32C5ED81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67" y="-110684"/>
            <a:ext cx="2436340" cy="1827255"/>
          </a:xfrm>
          <a:prstGeom prst="rect">
            <a:avLst/>
          </a:prstGeom>
        </p:spPr>
      </p:pic>
      <p:pic>
        <p:nvPicPr>
          <p:cNvPr id="30" name="Picture 29" descr="A graph with blue squares&#10;&#10;Description automatically generated">
            <a:extLst>
              <a:ext uri="{FF2B5EF4-FFF2-40B4-BE49-F238E27FC236}">
                <a16:creationId xmlns:a16="http://schemas.microsoft.com/office/drawing/2014/main" id="{E935D131-A075-B336-1177-747343FF7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245" y="1605405"/>
            <a:ext cx="2436341" cy="1827256"/>
          </a:xfrm>
          <a:prstGeom prst="rect">
            <a:avLst/>
          </a:prstGeom>
        </p:spPr>
      </p:pic>
      <p:pic>
        <p:nvPicPr>
          <p:cNvPr id="32" name="Picture 31" descr="A graph with blue rectangular bars&#10;&#10;Description automatically generated">
            <a:extLst>
              <a:ext uri="{FF2B5EF4-FFF2-40B4-BE49-F238E27FC236}">
                <a16:creationId xmlns:a16="http://schemas.microsoft.com/office/drawing/2014/main" id="{558EC2AE-AF1A-C5B0-0EA6-3DCED9F0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968" y="1599675"/>
            <a:ext cx="2436340" cy="1827255"/>
          </a:xfrm>
          <a:prstGeom prst="rect">
            <a:avLst/>
          </a:prstGeom>
        </p:spPr>
      </p:pic>
      <p:pic>
        <p:nvPicPr>
          <p:cNvPr id="34" name="Picture 33" descr="A graph with blue squares&#10;&#10;Description automatically generated">
            <a:extLst>
              <a:ext uri="{FF2B5EF4-FFF2-40B4-BE49-F238E27FC236}">
                <a16:creationId xmlns:a16="http://schemas.microsoft.com/office/drawing/2014/main" id="{9AA251D6-C4A7-E2F1-F242-C71718BDE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666" y="1599677"/>
            <a:ext cx="2436337" cy="1827253"/>
          </a:xfrm>
          <a:prstGeom prst="rect">
            <a:avLst/>
          </a:prstGeom>
        </p:spPr>
      </p:pic>
      <p:pic>
        <p:nvPicPr>
          <p:cNvPr id="36" name="Picture 35" descr="A graph with blue squares&#10;&#10;Description automatically generated">
            <a:extLst>
              <a:ext uri="{FF2B5EF4-FFF2-40B4-BE49-F238E27FC236}">
                <a16:creationId xmlns:a16="http://schemas.microsoft.com/office/drawing/2014/main" id="{0CDC3362-8539-7B49-8BB4-6C98E8C29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5847" y="3370162"/>
            <a:ext cx="2436341" cy="1827255"/>
          </a:xfrm>
          <a:prstGeom prst="rect">
            <a:avLst/>
          </a:prstGeom>
        </p:spPr>
      </p:pic>
      <p:pic>
        <p:nvPicPr>
          <p:cNvPr id="38" name="Picture 37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EE44ECE-AC90-0095-B944-9E17AB7A6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088" y="3374388"/>
            <a:ext cx="2436340" cy="1827255"/>
          </a:xfrm>
          <a:prstGeom prst="rect">
            <a:avLst/>
          </a:prstGeom>
        </p:spPr>
      </p:pic>
      <p:pic>
        <p:nvPicPr>
          <p:cNvPr id="40" name="Picture 39" descr="A graph with blue squares&#10;&#10;Description automatically generated">
            <a:extLst>
              <a:ext uri="{FF2B5EF4-FFF2-40B4-BE49-F238E27FC236}">
                <a16:creationId xmlns:a16="http://schemas.microsoft.com/office/drawing/2014/main" id="{E52A85CF-72AA-5DBF-CC37-86E17598FC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2332" y="3370162"/>
            <a:ext cx="2436337" cy="18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9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8355-B9B8-AD1D-E827-4D261DA9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preprocessed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C3C48-62BA-C8AF-0568-F63D069113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5F99A-754C-3D58-4B51-53883FB0B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E799C-EB8C-F464-6B7C-564CAEF3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2" y="769351"/>
            <a:ext cx="652553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7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machine with a mechanical arm&#10;&#10;Description automatically generated">
            <a:extLst>
              <a:ext uri="{FF2B5EF4-FFF2-40B4-BE49-F238E27FC236}">
                <a16:creationId xmlns:a16="http://schemas.microsoft.com/office/drawing/2014/main" id="{ADFB927C-4456-9ECD-DA6E-0165AA9F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7135" y="2334815"/>
            <a:ext cx="4888115" cy="236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1047750"/>
            <a:ext cx="6019798" cy="39802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Malware 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Prevention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Yara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Challenges and Limitations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for Malware Detection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Supervised learning algorithms (Decision Trees, Random Forest, SVM, Neural Networks).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Unsupervised learning techniques (Clustering, Anomaly Detection).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Classification</a:t>
            </a:r>
          </a:p>
          <a:p>
            <a:pPr algn="l"/>
            <a:r>
              <a:rPr lang="en-US" sz="1100" b="1" i="0" dirty="0">
                <a:effectLst/>
                <a:latin typeface="Söhne"/>
              </a:rPr>
              <a:t>Challenges and Limitations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False positives and false negatives.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Adversarial attacks on machine learning models.</a:t>
            </a:r>
            <a:endParaRPr lang="en-US" sz="1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0112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 on Weka framework</a:t>
            </a:r>
          </a:p>
        </p:txBody>
      </p:sp>
    </p:spTree>
    <p:extLst>
      <p:ext uri="{BB962C8B-B14F-4D97-AF65-F5344CB8AC3E}">
        <p14:creationId xmlns:p14="http://schemas.microsoft.com/office/powerpoint/2010/main" val="400223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J48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0631B-15F4-7D25-808C-056A2C422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2" y="711995"/>
            <a:ext cx="3620005" cy="1552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31D57928-D08E-EFC9-3450-F6A3A9EA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38" y="2264787"/>
            <a:ext cx="4853537" cy="25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</a:t>
            </a:r>
          </a:p>
        </p:txBody>
      </p:sp>
    </p:spTree>
    <p:extLst>
      <p:ext uri="{BB962C8B-B14F-4D97-AF65-F5344CB8AC3E}">
        <p14:creationId xmlns:p14="http://schemas.microsoft.com/office/powerpoint/2010/main" val="1440184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CFD8E95-D1D3-4FCF-A6CF-F6BF74F02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1690" y="711995"/>
            <a:ext cx="8888498" cy="37309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4272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BDA2-700D-344C-BA4C-3C197792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build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FE752-FE4D-C0FF-BFD2-78AE1947A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9E442-9A8F-01D7-549C-E2D8B6DB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16" y="859342"/>
            <a:ext cx="2519802" cy="2509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A1006-1F6F-C5B7-8B4D-8D1C1294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18" y="882903"/>
            <a:ext cx="1182764" cy="2488947"/>
          </a:xfrm>
          <a:prstGeom prst="rect">
            <a:avLst/>
          </a:prstGeom>
        </p:spPr>
      </p:pic>
      <p:pic>
        <p:nvPicPr>
          <p:cNvPr id="9" name="Picture 8" descr="A screen shot of a calculator&#10;&#10;Description automatically generated">
            <a:extLst>
              <a:ext uri="{FF2B5EF4-FFF2-40B4-BE49-F238E27FC236}">
                <a16:creationId xmlns:a16="http://schemas.microsoft.com/office/drawing/2014/main" id="{F3562A3D-4535-BE30-EC2A-7AF0F706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97" y="3484960"/>
            <a:ext cx="5749714" cy="14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2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0926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6641-D560-4C61-8A62-1582F74C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Recomendation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826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manoj.kshirsagar@watchguard.com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400" dirty="0"/>
              <a:t>https://github.com/ashubits/MalwarefamiliesClassification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183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FB08-95B2-C95C-78A1-D1DEC4F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5980"/>
            <a:ext cx="11143127" cy="506015"/>
          </a:xfrm>
        </p:spPr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DAE5-4C07-6F6C-31D4-7028CCF98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26" name="Picture 2" descr="Antivirus &amp; Malware Evasion Techniques">
            <a:extLst>
              <a:ext uri="{FF2B5EF4-FFF2-40B4-BE49-F238E27FC236}">
                <a16:creationId xmlns:a16="http://schemas.microsoft.com/office/drawing/2014/main" id="{A71D9C6C-B688-41EE-425D-20E46220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44" y="2659034"/>
            <a:ext cx="1871230" cy="12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oster with different types of malware&#10;&#10;Description automatically generated">
            <a:extLst>
              <a:ext uri="{FF2B5EF4-FFF2-40B4-BE49-F238E27FC236}">
                <a16:creationId xmlns:a16="http://schemas.microsoft.com/office/drawing/2014/main" id="{6E0D4DD5-3B99-337C-3550-CA8C6C0B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" y="1244575"/>
            <a:ext cx="6977991" cy="39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 txBox="1">
            <a:spLocks/>
          </p:cNvSpPr>
          <p:nvPr/>
        </p:nvSpPr>
        <p:spPr bwMode="auto">
          <a:xfrm>
            <a:off x="485776" y="1163736"/>
            <a:ext cx="6115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01141"/>
              </a:buClr>
              <a:buFont typeface="Arial" charset="0"/>
              <a:buNone/>
            </a:pPr>
            <a:r>
              <a:rPr lang="en-US" altLang="en-US" sz="1800" dirty="0"/>
              <a:t>Client/User                                  Server/Anti-Virus Vendor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254920" y="2906811"/>
            <a:ext cx="33147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gnetic Disk 5"/>
          <p:cNvSpPr/>
          <p:nvPr/>
        </p:nvSpPr>
        <p:spPr>
          <a:xfrm>
            <a:off x="5569745" y="1620936"/>
            <a:ext cx="8572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7" name="Flowchart: Magnetic Disk 6"/>
          <p:cNvSpPr/>
          <p:nvPr/>
        </p:nvSpPr>
        <p:spPr>
          <a:xfrm>
            <a:off x="1569245" y="1506636"/>
            <a:ext cx="9715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8" name="Left Arrow 7"/>
          <p:cNvSpPr/>
          <p:nvPr/>
        </p:nvSpPr>
        <p:spPr>
          <a:xfrm>
            <a:off x="2312195" y="2821086"/>
            <a:ext cx="2057400" cy="1028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 updates on internet</a:t>
            </a:r>
          </a:p>
        </p:txBody>
      </p:sp>
      <p:sp>
        <p:nvSpPr>
          <p:cNvPr id="9" name="Hexagon 8"/>
          <p:cNvSpPr/>
          <p:nvPr/>
        </p:nvSpPr>
        <p:spPr>
          <a:xfrm>
            <a:off x="369095" y="2592486"/>
            <a:ext cx="1885950" cy="1828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Signature matching</a:t>
            </a:r>
          </a:p>
          <a:p>
            <a:pPr algn="ctr">
              <a:defRPr/>
            </a:pPr>
            <a:r>
              <a:rPr lang="en-US" dirty="0"/>
              <a:t>+</a:t>
            </a:r>
          </a:p>
          <a:p>
            <a:pPr algn="ctr">
              <a:defRPr/>
            </a:pPr>
            <a:r>
              <a:rPr lang="en-US" dirty="0"/>
              <a:t>Heuristic  approach</a:t>
            </a:r>
          </a:p>
        </p:txBody>
      </p:sp>
      <p:sp>
        <p:nvSpPr>
          <p:cNvPr id="10" name="Oval 9"/>
          <p:cNvSpPr/>
          <p:nvPr/>
        </p:nvSpPr>
        <p:spPr>
          <a:xfrm>
            <a:off x="4485085" y="2931365"/>
            <a:ext cx="200025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 to generate signature of  new malwares</a:t>
            </a:r>
          </a:p>
        </p:txBody>
      </p:sp>
      <p:sp>
        <p:nvSpPr>
          <p:cNvPr id="11" name="Oval 10"/>
          <p:cNvSpPr/>
          <p:nvPr/>
        </p:nvSpPr>
        <p:spPr>
          <a:xfrm>
            <a:off x="3112295" y="1506636"/>
            <a:ext cx="205740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Crawler that collect malwares from malware repositories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82B64-2128-182F-FB29-7DAE34A945F7}"/>
              </a:ext>
            </a:extLst>
          </p:cNvPr>
          <p:cNvSpPr txBox="1"/>
          <p:nvPr/>
        </p:nvSpPr>
        <p:spPr>
          <a:xfrm>
            <a:off x="297857" y="489592"/>
            <a:ext cx="45710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100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Antivirus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111908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Signatures.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06085" y="1230155"/>
            <a:ext cx="6673970" cy="3513294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altLang="en-US" sz="1800" dirty="0"/>
              <a:t>Types of Malware signatures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Strict Signatures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Identification of malware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&lt;Sha, CRC1, CRC2,.. CRCN Malware Name&gt;</a:t>
            </a:r>
          </a:p>
          <a:p>
            <a:pPr marL="225029" lvl="1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Loose/Heuristic Signatures</a:t>
            </a:r>
          </a:p>
          <a:p>
            <a:pPr lvl="2">
              <a:defRPr/>
            </a:pPr>
            <a:r>
              <a:rPr lang="en-US" dirty="0">
                <a:solidFill>
                  <a:srgbClr val="0000CC"/>
                </a:solidFill>
              </a:rPr>
              <a:t>Identification + Classification of malware/ Identify its family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EEBD166-DECA-4030-BDB1-98965F316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0634" y="989442"/>
            <a:ext cx="5239576" cy="1454244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rule MalwareExample2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{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strings: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= { F4 23 ( 62 B4 | 56 | 45 ?? 67 ) 45 }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condition: 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endParaRPr lang="en-US" altLang="en-US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F457-30CE-4D69-B9C3-3A554EBCCA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Loose/Heuristic Signatures by </a:t>
            </a:r>
            <a:r>
              <a:rPr lang="en-US" dirty="0" err="1">
                <a:solidFill>
                  <a:srgbClr val="C00000"/>
                </a:solidFill>
              </a:rPr>
              <a:t>yara</a:t>
            </a:r>
            <a:r>
              <a:rPr lang="en-US" dirty="0">
                <a:solidFill>
                  <a:srgbClr val="C00000"/>
                </a:solidFill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345850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E4F3-8715-494D-22BD-909B14D47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64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FBAB-BD01-B564-35B6-44EDFD5D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een background with black and white text&#10;&#10;Description automatically generated">
            <a:extLst>
              <a:ext uri="{FF2B5EF4-FFF2-40B4-BE49-F238E27FC236}">
                <a16:creationId xmlns:a16="http://schemas.microsoft.com/office/drawing/2014/main" id="{3F4DEEA9-1FE3-3F3A-36BB-2C7914ECA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978059"/>
            <a:ext cx="5680075" cy="3408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C355-A7B4-35F3-1D7F-DF746951A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6654030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0DD382-103D-4FD4-A0D2-A5E0F038079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2fc784a7-eac2-4729-8291-eda7c6e43d70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24878</TotalTime>
  <Words>374</Words>
  <Application>Microsoft Office PowerPoint</Application>
  <PresentationFormat>On-screen Show (16:9)</PresentationFormat>
  <Paragraphs>142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Arial Black</vt:lpstr>
      <vt:lpstr>Calibri</vt:lpstr>
      <vt:lpstr>Consolas</vt:lpstr>
      <vt:lpstr>Inter</vt:lpstr>
      <vt:lpstr>Söhne</vt:lpstr>
      <vt:lpstr>Times New Roman</vt:lpstr>
      <vt:lpstr>Wingdings</vt:lpstr>
      <vt:lpstr>WatchGuard_2016</vt:lpstr>
      <vt:lpstr>Use of Ml; Malware Classification </vt:lpstr>
      <vt:lpstr>Agenda</vt:lpstr>
      <vt:lpstr>Introduction</vt:lpstr>
      <vt:lpstr>Malware</vt:lpstr>
      <vt:lpstr>PowerPoint Presentation</vt:lpstr>
      <vt:lpstr>PowerPoint Presentation</vt:lpstr>
      <vt:lpstr>PowerPoint Presentation</vt:lpstr>
      <vt:lpstr>Code based Signature</vt:lpstr>
      <vt:lpstr>PowerPoint Presentation</vt:lpstr>
      <vt:lpstr>Machine learning</vt:lpstr>
      <vt:lpstr>Machine Learning</vt:lpstr>
      <vt:lpstr>MalwareFamily Identification Via Machine Learning</vt:lpstr>
      <vt:lpstr>Solution for Malware family identification</vt:lpstr>
      <vt:lpstr>Building ML model for Classification of Malware families</vt:lpstr>
      <vt:lpstr>Preprocessing of data</vt:lpstr>
      <vt:lpstr>Feature engineering</vt:lpstr>
      <vt:lpstr>Features Analysis 1</vt:lpstr>
      <vt:lpstr>Features  Analysis 2</vt:lpstr>
      <vt:lpstr>The preprocessed data</vt:lpstr>
      <vt:lpstr>Building Model on Weka framework</vt:lpstr>
      <vt:lpstr>J48 Classifier</vt:lpstr>
      <vt:lpstr>Evaluation of Model</vt:lpstr>
      <vt:lpstr>Confusion Matrix</vt:lpstr>
      <vt:lpstr>Performance of the build model</vt:lpstr>
      <vt:lpstr>Conclusion</vt:lpstr>
      <vt:lpstr>Summary</vt:lpstr>
      <vt:lpstr>Recomendation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396</cp:revision>
  <dcterms:created xsi:type="dcterms:W3CDTF">2020-03-11T15:31:22Z</dcterms:created>
  <dcterms:modified xsi:type="dcterms:W3CDTF">2024-01-31T13:49:48Z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